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9" r:id="rId2"/>
    <p:sldId id="321" r:id="rId3"/>
    <p:sldId id="323" r:id="rId4"/>
    <p:sldId id="324" r:id="rId5"/>
    <p:sldId id="322" r:id="rId6"/>
    <p:sldId id="370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71" r:id="rId15"/>
    <p:sldId id="332" r:id="rId16"/>
    <p:sldId id="333" r:id="rId17"/>
    <p:sldId id="334" r:id="rId18"/>
    <p:sldId id="341" r:id="rId19"/>
    <p:sldId id="335" r:id="rId20"/>
    <p:sldId id="374" r:id="rId21"/>
    <p:sldId id="337" r:id="rId22"/>
    <p:sldId id="338" r:id="rId23"/>
    <p:sldId id="339" r:id="rId24"/>
    <p:sldId id="342" r:id="rId25"/>
    <p:sldId id="344" r:id="rId26"/>
    <p:sldId id="372" r:id="rId27"/>
    <p:sldId id="345" r:id="rId28"/>
    <p:sldId id="347" r:id="rId29"/>
    <p:sldId id="348" r:id="rId30"/>
    <p:sldId id="349" r:id="rId31"/>
    <p:sldId id="346" r:id="rId32"/>
    <p:sldId id="350" r:id="rId33"/>
    <p:sldId id="351" r:id="rId34"/>
    <p:sldId id="354" r:id="rId35"/>
    <p:sldId id="352" r:id="rId36"/>
    <p:sldId id="353" r:id="rId37"/>
    <p:sldId id="373" r:id="rId38"/>
    <p:sldId id="355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Graffeuille" initials="OG" lastIdx="2" clrIdx="0">
    <p:extLst>
      <p:ext uri="{19B8F6BF-5375-455C-9EA6-DF929625EA0E}">
        <p15:presenceInfo xmlns:p15="http://schemas.microsoft.com/office/powerpoint/2012/main" userId="S::ogra439@UoA.auckland.ac.nz::b5b63619-d99f-41bd-b3fc-c9380fe41f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182" autoAdjust="0"/>
  </p:normalViewPr>
  <p:slideViewPr>
    <p:cSldViewPr snapToGrid="0" showGuides="1">
      <p:cViewPr varScale="1">
        <p:scale>
          <a:sx n="106" d="100"/>
          <a:sy n="106" d="100"/>
        </p:scale>
        <p:origin x="78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9E0E-9458-4F74-866D-FA8C766DECC2}" type="datetimeFigureOut">
              <a:rPr lang="en-NZ" smtClean="0"/>
              <a:t>15/04/2024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3DEC-C28A-45A7-8BE9-20B21941FD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560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347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031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8821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3889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635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45630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5766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5964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5384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25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094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54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06130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176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742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6563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786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652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0515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6646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5591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080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4187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905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89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298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910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862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246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542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83DEC-C28A-45A7-8BE9-20B21941FDE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740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6EC-21EE-4D2D-8DC6-A20119F18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61893-F6B2-4DEC-9E6C-878DE149F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1ABC8-5DC7-4C0E-911A-8EF1FDB2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7F7E-3B02-4C20-9465-4D5978CC30D6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B95A-B94B-47FC-B898-EA3EA139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DC78-86E0-4046-AE70-1DF5A2A1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757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5B13-2D98-4B46-A688-1E51F346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D08B1-1619-4D54-BAE6-160035F63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89C2A-B1D0-4542-B76B-4373DA49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4A1E-DA2A-4DD2-A189-CE0EC10C919A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B3D6-6953-4ECF-8220-F2007997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AF80-0BF7-484F-8BB3-96F9E16E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766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6176F-0210-49FF-90A5-CA4B2CE6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1951F-CEBE-432F-9EC9-F13F18AB0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13EC-73B6-45F6-8015-60B64105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6346-C0C6-4457-88CC-4639E02E4F29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A99F-0128-4E9C-8697-EE83BB51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FAC07-B273-47F5-BAEF-6C4BA850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674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Opening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903821" y="2289390"/>
            <a:ext cx="10703979" cy="836561"/>
          </a:xfrm>
          <a:prstGeom prst="rect">
            <a:avLst/>
          </a:prstGeom>
        </p:spPr>
        <p:txBody>
          <a:bodyPr vert="horz"/>
          <a:lstStyle>
            <a:lvl1pPr algn="l">
              <a:defRPr sz="4000" b="1" i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AU" dirty="0"/>
              <a:t>Headline (Verdana Bold)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3135013"/>
            <a:ext cx="10703983" cy="105660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 dirty="0"/>
              <a:t>Subheading (Verdana Regular)</a:t>
            </a:r>
          </a:p>
        </p:txBody>
      </p:sp>
      <p:pic>
        <p:nvPicPr>
          <p:cNvPr id="26" name="Picture 25" descr="UOA-LR-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02" y="427038"/>
            <a:ext cx="4127999" cy="102341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99DC5-6A9A-4C1E-82DA-910F671CF3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D110DB4-01F8-4163-9561-DFD34DC18F02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9F14D-ED1E-4BF9-AC02-01631E27B1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EF10B-2A18-40B8-B3DF-6EFFC842F5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7927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8688-B960-4438-9551-8031775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AB68-1185-4341-9679-6588524B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50D0-8058-4BBE-9F26-E8434213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48D-7B8E-4FEB-9489-359A4EEF89CC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28B5-CC35-49AF-800B-03471635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3C66-D69C-44C7-A9A8-93958336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74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674E-F172-4E72-94CB-B51E22E2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0B16F-4154-46E4-9277-62C3D4C6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1549-6CFD-40EF-BFBB-E5B25058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BA00-AB5F-4449-B222-91F09D7EC3FB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04384-6A4F-4913-8689-3F756989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44D7F-0537-4882-9410-F1A7D94E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237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FC9-CDEB-4B49-9064-03CD8C87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A23-27FA-4616-9AC5-A789B71D1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2C30B-638A-4C52-8381-2BEB523D2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7F64E-FFAC-438C-A4F1-62D64609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8BCE-3945-4836-A9D8-E5573B15BC57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DD468-78C1-4A1B-A356-75D6C8FF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9F585-02FD-4DFA-831A-15085621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693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4D31-5696-44DC-A239-8B6575D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6BD9-589C-4B95-A767-C759C6FE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F3A81-F3E9-4031-8015-0FCD9BA5B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AD384-5EDC-467C-A18A-CA37B527C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D44E4-9464-4498-A1B0-AEA14FE57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069AA-CC61-4A6C-97A7-D77F44BA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BAB8-BD63-480B-9439-C8D37C17E57B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71102-9BF3-41A9-A184-4D14EB28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F7035-E526-4439-8ED0-6468B007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0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149-6270-4FF1-80F0-D94A7304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A7B89-227F-4292-B9AD-0AEDAFA4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21E7-F8F4-425B-8FA4-4A45AF00DD75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BB149-1437-4F42-8A7F-910BE070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77CA8-4B7F-44E0-AFD7-BD2923D1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700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A6DCD-E4C5-4F03-8BB5-9572B928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055-6789-44AF-9572-608D26ABE885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AFDD5-736C-45A8-8A46-B9A2E642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1BB77-0980-40E8-8365-B1CDDF70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75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3A9F-FAF8-4C1E-B585-76E1B616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2891-7EFA-4858-A25A-E8ADA5BB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F265-77B1-49EB-8336-2577E9BA1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E9831-C0CE-461A-BACE-F2D3E016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D686-A517-436F-83A1-D73E4455A3DF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73D37-CFF0-43C9-9B63-C0A9F2F0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D98D6-BDB0-4191-8D2A-15F3D17B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94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3FBA-5B21-44EC-9C11-0B54EB83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68654-9F0E-464A-BB9A-77A421C6F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8A461-6186-44F7-8F04-3A9458920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54B61-8984-4906-B35B-65A9BF98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F-9D41-4659-9AC2-C91B9B5D4DDA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BA77B-6F40-4168-9C7D-66AAEF43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FB435-76DB-496C-AE12-2BE61DB8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44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32C73-A382-4235-B646-B11FD01C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EA3E9-378E-411F-B48E-AF6699AC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1A96C-3B5B-4FF6-AC1A-3E4490746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9C8B9-B847-4F92-9BDB-BE8B60CEF1EC}" type="datetime2">
              <a:rPr lang="en-NZ" smtClean="0"/>
              <a:t>Monday, 15 April 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F8D5-4C14-4CAD-8EB3-C194670E5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F4B6-60FE-4ED7-A33C-8EC6E8DE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FAF3-43A7-46A6-B73E-854AB0313EC5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852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nlinelibrary.wiley.com/doi/pdf/10.1111/dgd.1205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shervine/teaching/cs-23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s230.stanford.edu/syllabus" TargetMode="External"/><Relationship Id="rId4" Type="http://schemas.openxmlformats.org/officeDocument/2006/relationships/hyperlink" Target="https://cs231n.github.io/convolutional-network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21" y="1756355"/>
            <a:ext cx="10703979" cy="2319150"/>
          </a:xfrm>
        </p:spPr>
        <p:txBody>
          <a:bodyPr>
            <a:normAutofit/>
          </a:bodyPr>
          <a:lstStyle/>
          <a:p>
            <a:r>
              <a:rPr lang="en-NZ" sz="3600" b="0" i="1" dirty="0">
                <a:solidFill>
                  <a:schemeClr val="bg1"/>
                </a:solidFill>
              </a:rPr>
              <a:t>Computer Vision</a:t>
            </a:r>
            <a:br>
              <a:rPr lang="en-NZ" sz="3600" b="0" i="1" dirty="0">
                <a:solidFill>
                  <a:schemeClr val="bg1"/>
                </a:solidFill>
              </a:rPr>
            </a:br>
            <a:br>
              <a:rPr lang="en-NZ" sz="3600" b="0" i="1" dirty="0">
                <a:solidFill>
                  <a:schemeClr val="bg1"/>
                </a:solidFill>
              </a:rPr>
            </a:br>
            <a:r>
              <a:rPr lang="en-NZ" sz="2400" b="0" i="1" dirty="0">
                <a:solidFill>
                  <a:schemeClr val="bg1"/>
                </a:solidFill>
              </a:rPr>
              <a:t>COMPSCI 760 </a:t>
            </a:r>
            <a:br>
              <a:rPr lang="en-NZ" sz="2400" b="0" i="1" dirty="0">
                <a:solidFill>
                  <a:schemeClr val="bg1"/>
                </a:solidFill>
              </a:rPr>
            </a:br>
            <a:r>
              <a:rPr lang="en-NZ" sz="2400" b="0" i="1" dirty="0">
                <a:solidFill>
                  <a:schemeClr val="bg1"/>
                </a:solidFill>
              </a:rPr>
              <a:t>2024 Semester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9B046-AC30-48A4-B300-9A7C0BBC43B2}"/>
              </a:ext>
            </a:extLst>
          </p:cNvPr>
          <p:cNvSpPr txBox="1"/>
          <p:nvPr/>
        </p:nvSpPr>
        <p:spPr>
          <a:xfrm>
            <a:off x="903821" y="4075505"/>
            <a:ext cx="60944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0" i="1" dirty="0">
                <a:solidFill>
                  <a:schemeClr val="bg1"/>
                </a:solidFill>
              </a:rPr>
              <a:t>Olivier Graffeuille</a:t>
            </a:r>
            <a:br>
              <a:rPr lang="en-NZ" sz="3200" b="0" i="1" dirty="0">
                <a:solidFill>
                  <a:schemeClr val="bg1"/>
                </a:solidFill>
              </a:rPr>
            </a:br>
            <a:r>
              <a:rPr lang="en-NZ" sz="2000" b="0" dirty="0">
                <a:solidFill>
                  <a:schemeClr val="bg1"/>
                </a:solidFill>
              </a:rPr>
              <a:t>ogra439@aucklanduni.ac.nz</a:t>
            </a:r>
            <a:endParaRPr lang="en-NZ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7FFA1-D7D5-15B1-CFF2-00504D3943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</a:t>
            </a:fld>
            <a:endParaRPr lang="en-N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35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Problem 1: The number of parameters would go quickly: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 512x512x3 image has 800k values</a:t>
            </a:r>
            <a:endParaRPr lang="en-GB" dirty="0"/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 linear layer mapping from 800k input neurons to 800k hidden neurons would have 640 billion parameters (more than GPT-4?)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Problem 2: Would lead to overfitting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In a given dataset, potentially: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if </a:t>
            </a:r>
            <a:r>
              <a:rPr lang="en-GB" dirty="0"/>
              <a:t>pixel #14,153 is greener than pixel #784,150 then the image is a cat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The model’s inductive bias is not suitable</a:t>
            </a:r>
            <a:r>
              <a:rPr lang="en-GB" dirty="0"/>
              <a:t> for images</a:t>
            </a:r>
            <a:endParaRPr lang="en-GB" dirty="0">
              <a:solidFill>
                <a:schemeClr val="tx1"/>
              </a:solidFill>
            </a:endParaRP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Fully connected layers?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1580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Instead, we should consider pixel locality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Images as vectors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B8BB-BB11-6470-6252-051B286B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28" y="3991040"/>
            <a:ext cx="7887624" cy="25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Main differences with a classic ANN: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Explicit assumption that inputs are images.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Introduce new types of layers: convolution and pooling layers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Images as vectors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00027-08A9-EDA1-6C6F-6F60373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28" y="3991040"/>
            <a:ext cx="7887624" cy="25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The benefits of CNNs: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Make images easier to process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Extract meaningful features from the image.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They are the go-to architecture for computer vision tasks*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Images as vectors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8423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Background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b="1" i="1" dirty="0">
                <a:solidFill>
                  <a:schemeClr val="accent1">
                    <a:lumMod val="75000"/>
                  </a:schemeClr>
                </a:solidFill>
              </a:rPr>
              <a:t>Convolution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components: convolutional layers, pooling layers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architectures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918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Convolution is common in image processing to filter images using </a:t>
            </a:r>
            <a:r>
              <a:rPr lang="en-GB" b="1" dirty="0">
                <a:solidFill>
                  <a:schemeClr val="tx1"/>
                </a:solidFill>
              </a:rPr>
              <a:t>kernels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Edge detection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Kernels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15</a:t>
            </a:fld>
            <a:endParaRPr lang="en-NZ" dirty="0"/>
          </a:p>
        </p:txBody>
      </p:sp>
      <p:pic>
        <p:nvPicPr>
          <p:cNvPr id="8194" name="Picture 2" descr="Gentle Dive into Math Behind Convolutional Neural Networks | by Piotr  Skalski | Towards Data Science">
            <a:extLst>
              <a:ext uri="{FF2B5EF4-FFF2-40B4-BE49-F238E27FC236}">
                <a16:creationId xmlns:a16="http://schemas.microsoft.com/office/drawing/2014/main" id="{991FEE3F-24F0-603B-2FEA-C92C64CA4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006" y="2962687"/>
            <a:ext cx="5023342" cy="334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FD4918-8822-829F-8BB6-3B9A80F57F8B}"/>
              </a:ext>
            </a:extLst>
          </p:cNvPr>
          <p:cNvSpPr txBox="1"/>
          <p:nvPr/>
        </p:nvSpPr>
        <p:spPr>
          <a:xfrm>
            <a:off x="685801" y="6538912"/>
            <a:ext cx="898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/>
              <a:t>https://towardsdatascience.com/gentle-dive-into-math-behind-convolutional-neural-networks-79a07dd44cf9</a:t>
            </a:r>
          </a:p>
        </p:txBody>
      </p:sp>
    </p:spTree>
    <p:extLst>
      <p:ext uri="{BB962C8B-B14F-4D97-AF65-F5344CB8AC3E}">
        <p14:creationId xmlns:p14="http://schemas.microsoft.com/office/powerpoint/2010/main" val="40956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Convolution is common in image processing to filter images using </a:t>
            </a:r>
            <a:r>
              <a:rPr lang="en-GB" b="1" dirty="0">
                <a:solidFill>
                  <a:schemeClr val="tx1"/>
                </a:solidFill>
              </a:rPr>
              <a:t>kernels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Edge detection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Smoothing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Kernels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16</a:t>
            </a:fld>
            <a:endParaRPr lang="en-N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C5A7E1E-DA11-451B-CCB5-3896D1A4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9527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0EEB0-A08F-BC06-3A1D-8EA7BAA0B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4" b="3865"/>
          <a:stretch/>
        </p:blipFill>
        <p:spPr>
          <a:xfrm>
            <a:off x="5492075" y="4108257"/>
            <a:ext cx="5772956" cy="2183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DCC45A-3E9B-952A-8B94-2049917A78C3}"/>
              </a:ext>
            </a:extLst>
          </p:cNvPr>
          <p:cNvSpPr txBox="1"/>
          <p:nvPr/>
        </p:nvSpPr>
        <p:spPr>
          <a:xfrm>
            <a:off x="838200" y="6468358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/>
              <a:t>https://en.wikipedia.org/wiki/Kernel_(image_processing)</a:t>
            </a:r>
          </a:p>
        </p:txBody>
      </p:sp>
    </p:spTree>
    <p:extLst>
      <p:ext uri="{BB962C8B-B14F-4D97-AF65-F5344CB8AC3E}">
        <p14:creationId xmlns:p14="http://schemas.microsoft.com/office/powerpoint/2010/main" val="187493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Convolution is common in image processing to filter images using </a:t>
            </a:r>
            <a:r>
              <a:rPr lang="en-GB" b="1" dirty="0">
                <a:solidFill>
                  <a:schemeClr val="tx1"/>
                </a:solidFill>
              </a:rPr>
              <a:t>kernels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Edge detection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Smoothing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/>
              <a:t>Other filters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Kernels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17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FD36E-2493-2DE1-2051-874EB253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99" y="2903368"/>
            <a:ext cx="7606792" cy="3452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95B4A-FBD9-F794-D874-FCC2A00C2333}"/>
              </a:ext>
            </a:extLst>
          </p:cNvPr>
          <p:cNvSpPr txBox="1"/>
          <p:nvPr/>
        </p:nvSpPr>
        <p:spPr>
          <a:xfrm>
            <a:off x="5714239" y="6397803"/>
            <a:ext cx="60938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Uchida, S. (2013). Image processing and recognition for biological images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60691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4177156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What filters should we use?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Define them as neural network weights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Learn them through backpropagation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Kernels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18</a:t>
            </a:fld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F2921-CC89-A1B7-15EF-CA8EF6AE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90" y="4141920"/>
            <a:ext cx="8950234" cy="23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9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7280516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kernel (filter) over the image</a:t>
            </a:r>
            <a:endParaRPr lang="en-GB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Computationally: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matrix multiplication + sum</a:t>
            </a: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Convolution of a</a:t>
            </a:r>
            <a:r>
              <a:rPr lang="en-GB" i="1" dirty="0">
                <a:solidFill>
                  <a:schemeClr val="tx1"/>
                </a:solidFill>
              </a:rPr>
              <a:t> f x f</a:t>
            </a:r>
            <a:r>
              <a:rPr lang="en-GB" dirty="0">
                <a:solidFill>
                  <a:schemeClr val="tx1"/>
                </a:solidFill>
              </a:rPr>
              <a:t> filter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with a </a:t>
            </a:r>
            <a:r>
              <a:rPr lang="en-GB" i="1" dirty="0">
                <a:solidFill>
                  <a:schemeClr val="tx1"/>
                </a:solidFill>
              </a:rPr>
              <a:t>n x n </a:t>
            </a:r>
            <a:r>
              <a:rPr lang="en-GB" dirty="0">
                <a:solidFill>
                  <a:schemeClr val="tx1"/>
                </a:solidFill>
              </a:rPr>
              <a:t>image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produces a </a:t>
            </a:r>
            <a:r>
              <a:rPr lang="en-GB" i="1" dirty="0">
                <a:solidFill>
                  <a:schemeClr val="tx1"/>
                </a:solidFill>
              </a:rPr>
              <a:t>n-f+1 x n-f+1 </a:t>
            </a:r>
            <a:r>
              <a:rPr lang="en-GB" dirty="0">
                <a:solidFill>
                  <a:schemeClr val="tx1"/>
                </a:solidFill>
              </a:rPr>
              <a:t>feature map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19</a:t>
            </a:fld>
            <a:endParaRPr lang="en-NZ" dirty="0"/>
          </a:p>
        </p:txBody>
      </p:sp>
      <p:pic>
        <p:nvPicPr>
          <p:cNvPr id="10244" name="Picture 4" descr="Image Processing Convolution Kernels | Edwin Tunggawan">
            <a:extLst>
              <a:ext uri="{FF2B5EF4-FFF2-40B4-BE49-F238E27FC236}">
                <a16:creationId xmlns:a16="http://schemas.microsoft.com/office/drawing/2014/main" id="{CF0D2502-B669-9869-2040-600C7BF1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87" y="1837854"/>
            <a:ext cx="4406813" cy="24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4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6: Computer Vision – CNNs</a:t>
            </a: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7: Computer Vision – Other vision tasks</a:t>
            </a: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8: Transfer Learning</a:t>
            </a: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9: Continual Learning</a:t>
            </a: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10: Domain Generalisation</a:t>
            </a: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Week 11: Self-Supervised Learning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 for Weeks 6-11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927B-A437-8842-688D-EC3AD12F53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40078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7280516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Sliding kernel (filter) over the image</a:t>
            </a:r>
            <a:endParaRPr lang="en-GB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Computationally: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matrix multiplication + sum</a:t>
            </a: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Convolution of a</a:t>
            </a:r>
            <a:r>
              <a:rPr lang="en-GB" i="1" dirty="0">
                <a:solidFill>
                  <a:schemeClr val="tx1"/>
                </a:solidFill>
              </a:rPr>
              <a:t> f x f</a:t>
            </a:r>
            <a:r>
              <a:rPr lang="en-GB" dirty="0">
                <a:solidFill>
                  <a:schemeClr val="tx1"/>
                </a:solidFill>
              </a:rPr>
              <a:t> filter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with a </a:t>
            </a:r>
            <a:r>
              <a:rPr lang="en-GB" i="1" dirty="0">
                <a:solidFill>
                  <a:schemeClr val="tx1"/>
                </a:solidFill>
              </a:rPr>
              <a:t>n x n </a:t>
            </a:r>
            <a:r>
              <a:rPr lang="en-GB" dirty="0">
                <a:solidFill>
                  <a:schemeClr val="tx1"/>
                </a:solidFill>
              </a:rPr>
              <a:t>image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produces a </a:t>
            </a:r>
            <a:r>
              <a:rPr lang="en-GB" i="1" dirty="0">
                <a:solidFill>
                  <a:schemeClr val="tx1"/>
                </a:solidFill>
              </a:rPr>
              <a:t>n-f+1 x n-f+1 </a:t>
            </a:r>
            <a:r>
              <a:rPr lang="en-GB" dirty="0">
                <a:solidFill>
                  <a:schemeClr val="tx1"/>
                </a:solidFill>
              </a:rPr>
              <a:t>feature map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Problem: shrinking size, and border pixels don’t contribute much to feature map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20</a:t>
            </a:fld>
            <a:endParaRPr lang="en-NZ" dirty="0"/>
          </a:p>
        </p:txBody>
      </p:sp>
      <p:pic>
        <p:nvPicPr>
          <p:cNvPr id="7" name="Picture 4" descr="Image Processing Convolution Kernels | Edwin Tunggawan">
            <a:extLst>
              <a:ext uri="{FF2B5EF4-FFF2-40B4-BE49-F238E27FC236}">
                <a16:creationId xmlns:a16="http://schemas.microsoft.com/office/drawing/2014/main" id="{400ABAFB-103F-A6A0-FFB0-95D48C20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87" y="1837854"/>
            <a:ext cx="4406813" cy="24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12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0591497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Convolution of a </a:t>
            </a:r>
            <a:r>
              <a:rPr lang="en-GB" i="1" dirty="0">
                <a:solidFill>
                  <a:schemeClr val="tx1"/>
                </a:solidFill>
              </a:rPr>
              <a:t>f × f</a:t>
            </a:r>
            <a:r>
              <a:rPr lang="en-GB" dirty="0">
                <a:solidFill>
                  <a:schemeClr val="tx1"/>
                </a:solidFill>
              </a:rPr>
              <a:t> filter with a </a:t>
            </a:r>
            <a:r>
              <a:rPr lang="en-GB" i="1" dirty="0">
                <a:solidFill>
                  <a:schemeClr val="tx1"/>
                </a:solidFill>
              </a:rPr>
              <a:t>n × n </a:t>
            </a:r>
            <a:r>
              <a:rPr lang="en-GB" dirty="0">
                <a:solidFill>
                  <a:schemeClr val="tx1"/>
                </a:solidFill>
              </a:rPr>
              <a:t>image, with p padding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produces a </a:t>
            </a:r>
            <a:r>
              <a:rPr lang="en-GB" i="1" dirty="0">
                <a:solidFill>
                  <a:schemeClr val="tx1"/>
                </a:solidFill>
              </a:rPr>
              <a:t>n+2p–f+1 × n+2p–f+1 </a:t>
            </a:r>
            <a:r>
              <a:rPr lang="en-GB" dirty="0">
                <a:solidFill>
                  <a:schemeClr val="tx1"/>
                </a:solidFill>
              </a:rPr>
              <a:t>feature map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Padding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21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CF6D6-7255-4E66-0090-20B3F804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429" y="2261513"/>
            <a:ext cx="8057771" cy="336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0591497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1"/>
                </a:solidFill>
              </a:rPr>
              <a:t>Valid padding (no padding)</a:t>
            </a:r>
          </a:p>
          <a:p>
            <a:pPr marL="1028700" lvl="1" indent="-342900"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Output:</a:t>
            </a:r>
            <a:r>
              <a:rPr lang="en-NZ" i="1" dirty="0">
                <a:solidFill>
                  <a:schemeClr val="tx1"/>
                </a:solidFill>
              </a:rPr>
              <a:t> n–f+1 × n–f+1 </a:t>
            </a:r>
            <a:r>
              <a:rPr lang="en-NZ" dirty="0">
                <a:solidFill>
                  <a:schemeClr val="tx1"/>
                </a:solidFill>
              </a:rPr>
              <a:t>feature map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1"/>
                </a:solidFill>
              </a:rPr>
              <a:t>Same padding (padding to make output feature map the same size as the input)</a:t>
            </a:r>
          </a:p>
          <a:p>
            <a:pPr marL="1028700" lvl="1" indent="-342900"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Output: </a:t>
            </a:r>
            <a:r>
              <a:rPr lang="en-GB" i="1" dirty="0">
                <a:solidFill>
                  <a:schemeClr val="tx1"/>
                </a:solidFill>
              </a:rPr>
              <a:t>n+2p–f+1 × n+2p–f+1 </a:t>
            </a:r>
            <a:r>
              <a:rPr lang="en-NZ" dirty="0">
                <a:solidFill>
                  <a:schemeClr val="tx1"/>
                </a:solidFill>
              </a:rPr>
              <a:t>feature map</a:t>
            </a:r>
          </a:p>
          <a:p>
            <a:pPr marL="1028700" lvl="1" indent="-342900"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What p should you use?</a:t>
            </a:r>
            <a:br>
              <a:rPr lang="en-NZ" dirty="0">
                <a:solidFill>
                  <a:schemeClr val="tx1"/>
                </a:solidFill>
              </a:rPr>
            </a:br>
            <a:r>
              <a:rPr lang="en-NZ" i="1" dirty="0">
                <a:solidFill>
                  <a:schemeClr val="tx1"/>
                </a:solidFill>
              </a:rPr>
              <a:t>n = </a:t>
            </a:r>
            <a:r>
              <a:rPr lang="en-GB" i="1" dirty="0">
                <a:solidFill>
                  <a:schemeClr val="tx1"/>
                </a:solidFill>
              </a:rPr>
              <a:t>n+2p–f+1</a:t>
            </a:r>
            <a:br>
              <a:rPr lang="en-NZ" i="1" dirty="0">
                <a:solidFill>
                  <a:schemeClr val="tx1"/>
                </a:solidFill>
              </a:rPr>
            </a:br>
            <a:r>
              <a:rPr lang="en-NZ" i="1" dirty="0">
                <a:solidFill>
                  <a:schemeClr val="tx1"/>
                </a:solidFill>
              </a:rPr>
              <a:t>p = (f-1) / 2 </a:t>
            </a:r>
            <a:r>
              <a:rPr lang="en-NZ" dirty="0">
                <a:solidFill>
                  <a:schemeClr val="tx1"/>
                </a:solidFill>
              </a:rPr>
              <a:t>(depends on filter/kernel size!)</a:t>
            </a:r>
          </a:p>
          <a:p>
            <a:pPr marL="1028700" lvl="1" indent="-342900">
              <a:spcBef>
                <a:spcPts val="2000"/>
              </a:spcBef>
            </a:pPr>
            <a:r>
              <a:rPr lang="en-NZ" dirty="0"/>
              <a:t>Filter size </a:t>
            </a:r>
            <a:r>
              <a:rPr lang="en-NZ" i="1" dirty="0"/>
              <a:t>f </a:t>
            </a:r>
            <a:r>
              <a:rPr lang="en-NZ" dirty="0"/>
              <a:t>is usually odd (3x3, 5x5…) to have integer </a:t>
            </a:r>
            <a:r>
              <a:rPr lang="en-NZ" i="1" dirty="0"/>
              <a:t>p</a:t>
            </a:r>
            <a:endParaRPr lang="en-GB" i="1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Padding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09299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Strided</a:t>
            </a:r>
            <a:r>
              <a:rPr lang="en-GB" dirty="0">
                <a:solidFill>
                  <a:schemeClr val="tx1"/>
                </a:solidFill>
              </a:rPr>
              <a:t> convolutions reduce the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size of the output</a:t>
            </a:r>
            <a:endParaRPr lang="en-GB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Convolution of </a:t>
            </a:r>
            <a:r>
              <a:rPr lang="en-NZ" i="1" dirty="0" err="1">
                <a:solidFill>
                  <a:schemeClr val="tx1"/>
                </a:solidFill>
              </a:rPr>
              <a:t>f×f</a:t>
            </a:r>
            <a:r>
              <a:rPr lang="en-NZ" dirty="0">
                <a:solidFill>
                  <a:schemeClr val="tx1"/>
                </a:solidFill>
              </a:rPr>
              <a:t> filter on a </a:t>
            </a:r>
            <a:r>
              <a:rPr lang="en-NZ" i="1" dirty="0" err="1">
                <a:solidFill>
                  <a:schemeClr val="tx1"/>
                </a:solidFill>
              </a:rPr>
              <a:t>n×n</a:t>
            </a:r>
            <a:r>
              <a:rPr lang="en-NZ" i="1" dirty="0">
                <a:solidFill>
                  <a:schemeClr val="tx1"/>
                </a:solidFill>
              </a:rPr>
              <a:t> </a:t>
            </a:r>
            <a:r>
              <a:rPr lang="en-NZ" dirty="0">
                <a:solidFill>
                  <a:schemeClr val="tx1"/>
                </a:solidFill>
              </a:rPr>
              <a:t>image with padding </a:t>
            </a:r>
            <a:r>
              <a:rPr lang="en-NZ" i="1" dirty="0">
                <a:solidFill>
                  <a:schemeClr val="tx1"/>
                </a:solidFill>
              </a:rPr>
              <a:t>p</a:t>
            </a:r>
            <a:r>
              <a:rPr lang="en-NZ" dirty="0">
                <a:solidFill>
                  <a:schemeClr val="tx1"/>
                </a:solidFill>
              </a:rPr>
              <a:t> and stride </a:t>
            </a:r>
            <a:r>
              <a:rPr lang="en-NZ" i="1" dirty="0">
                <a:solidFill>
                  <a:schemeClr val="tx1"/>
                </a:solidFill>
              </a:rPr>
              <a:t>s</a:t>
            </a:r>
            <a:br>
              <a:rPr lang="en-NZ" i="1" dirty="0">
                <a:solidFill>
                  <a:schemeClr val="tx1"/>
                </a:solidFill>
              </a:rPr>
            </a:br>
            <a:r>
              <a:rPr lang="en-NZ" dirty="0">
                <a:solidFill>
                  <a:schemeClr val="tx1"/>
                </a:solidFill>
              </a:rPr>
              <a:t>produces feature map of size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Stride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23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731C0-FEFA-EF42-6E47-9E9EF2A4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04" y="5384820"/>
            <a:ext cx="4454296" cy="870027"/>
          </a:xfrm>
          <a:prstGeom prst="rect">
            <a:avLst/>
          </a:prstGeom>
        </p:spPr>
      </p:pic>
      <p:pic>
        <p:nvPicPr>
          <p:cNvPr id="11266" name="Picture 2" descr="Convolutional Neural Networks — Part 2: Padding and Strided Convolutions |  by Brighton Nkomo | The Startup | Medium">
            <a:extLst>
              <a:ext uri="{FF2B5EF4-FFF2-40B4-BE49-F238E27FC236}">
                <a16:creationId xmlns:a16="http://schemas.microsoft.com/office/drawing/2014/main" id="{2CB4C4C8-3257-B2C9-C983-B55C3683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94" y="1275516"/>
            <a:ext cx="3440203" cy="344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05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Why use </a:t>
            </a:r>
            <a:r>
              <a:rPr lang="en-GB" dirty="0" err="1">
                <a:solidFill>
                  <a:schemeClr val="tx1"/>
                </a:solidFill>
              </a:rPr>
              <a:t>strided</a:t>
            </a:r>
            <a:r>
              <a:rPr lang="en-GB" dirty="0">
                <a:solidFill>
                  <a:schemeClr val="tx1"/>
                </a:solidFill>
              </a:rPr>
              <a:t> convolutions to reduce the size of the output?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Reduces computational load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Increases the receptive field of the features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Alternative to pooling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Stride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6282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Images are 3D tensors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25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FC088-AFAD-AB31-3E04-5E1CDF6B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8596"/>
            <a:ext cx="9706866" cy="46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56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Background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Convolution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b="1" i="1" dirty="0">
                <a:solidFill>
                  <a:schemeClr val="accent1">
                    <a:lumMod val="75000"/>
                  </a:schemeClr>
                </a:solidFill>
              </a:rPr>
              <a:t>CNN components: convolutional layers, pooling layers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architectures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566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Convolutional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803698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Making a 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27</a:t>
            </a:fld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4C9BD-9E35-6DD9-CC89-D998865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82" y="2243948"/>
            <a:ext cx="8610305" cy="39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Convolutional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803698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Making a 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28</a:t>
            </a:fld>
            <a:endParaRPr lang="en-N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05D414-24C9-0BD0-F90C-871A4C4A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57" y="2378231"/>
            <a:ext cx="8548914" cy="38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8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Convolutional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3290812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Stacking multiple kernels produces new 3D “image” (feature map)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803698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Making a 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29</a:t>
            </a:fld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8BC02-60C1-D4DF-1195-CB9917B44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26" y="2111072"/>
            <a:ext cx="6528171" cy="33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About 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927B-A437-8842-688D-EC3AD12F53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</a:t>
            </a:fld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9638A-11CE-AF41-4436-F634FBE95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9" b="6794"/>
          <a:stretch/>
        </p:blipFill>
        <p:spPr bwMode="auto">
          <a:xfrm>
            <a:off x="1072644" y="2819698"/>
            <a:ext cx="4320540" cy="23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65E87E65-02DB-68BB-5996-D7FB381B68BF}"/>
              </a:ext>
            </a:extLst>
          </p:cNvPr>
          <p:cNvSpPr txBox="1"/>
          <p:nvPr/>
        </p:nvSpPr>
        <p:spPr>
          <a:xfrm>
            <a:off x="1072644" y="5174781"/>
            <a:ext cx="4320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</a:rPr>
              <a:t>Taken from orbit in October 2011, the worst algae bloom that Lake Erie </a:t>
            </a:r>
          </a:p>
          <a:p>
            <a:pPr algn="ctr"/>
            <a:r>
              <a:rPr lang="en-NZ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</a:rPr>
              <a:t>has experienced in decades. (</a:t>
            </a:r>
            <a:r>
              <a:rPr lang="en-NZ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ITTNASA</a:t>
            </a:r>
            <a:r>
              <a:rPr lang="en-NZ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</a:rPr>
              <a:t>)</a:t>
            </a:r>
            <a:endParaRPr lang="en-NZ" sz="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21F17-C623-7E00-F1AB-0D67CB22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034" y="2378231"/>
            <a:ext cx="3860274" cy="33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Convolutional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3290812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Stacking multiple kernels produces new 3D “image” (feature map)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803698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Multiple convolutional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30</a:t>
            </a:fld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9E0C-6050-24AA-AA69-B3C7D9C9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2279071"/>
            <a:ext cx="1121249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Convolutional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9924128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Many models use 1x1 convolutions, which seems confusing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On a 2D image, a 1x1 convolution is just a scaling factor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out = w*in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But since images (and feature maps) are 3D, they are a layer-wise linear transformation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1x1 Convolutions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6818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Pooling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Makes representations smaller (similar to strides)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Applies independently on each feature map (spatial aggregation)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32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03DB7-8415-F958-B1DC-1A9F0902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261" y="3564617"/>
            <a:ext cx="4286139" cy="31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4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6CA401-6841-FD84-65E5-0B4AAE1E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30" y="2205055"/>
            <a:ext cx="7709050" cy="3745574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Pooling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Two main types of pooling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Max pooling is usually preferred (keeps the most significant features) 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67423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Pooling Layers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Hyperparameters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34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8690C-86E6-C946-DEAD-5008CF7A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293" y="2371320"/>
            <a:ext cx="7813413" cy="42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14D92F-A7A0-CD7E-816B-79DAC707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06" y="2261513"/>
            <a:ext cx="7993422" cy="36840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11288183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For Classification:</a:t>
            </a:r>
          </a:p>
        </p:txBody>
      </p:sp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Linear Layers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Fully Connected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63630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Putting it all Together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36</a:t>
            </a:fld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35E676-2CEE-BD32-D19E-C5E1BA0C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" y="2378231"/>
            <a:ext cx="10540270" cy="355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C7DD6-2647-7C8D-C12C-5B07DE8A87FA}"/>
              </a:ext>
            </a:extLst>
          </p:cNvPr>
          <p:cNvSpPr txBox="1"/>
          <p:nvPr/>
        </p:nvSpPr>
        <p:spPr>
          <a:xfrm>
            <a:off x="1948544" y="6241248"/>
            <a:ext cx="940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326753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Background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Convolution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components: convolutional layers, pooling layers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b="1" i="1" dirty="0">
                <a:solidFill>
                  <a:schemeClr val="accent1">
                    <a:lumMod val="75000"/>
                  </a:schemeClr>
                </a:solidFill>
              </a:rPr>
              <a:t>CNN architectures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5408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Deep </a:t>
            </a:r>
            <a:br>
              <a:rPr lang="en-NZ" b="0" dirty="0">
                <a:solidFill>
                  <a:schemeClr val="tx1"/>
                </a:solidFill>
              </a:rPr>
            </a:br>
            <a:r>
              <a:rPr lang="en-NZ" b="0" dirty="0">
                <a:solidFill>
                  <a:schemeClr val="tx1"/>
                </a:solidFill>
              </a:rPr>
              <a:t>Representations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38</a:t>
            </a:fld>
            <a:endParaRPr lang="en-NZ" dirty="0"/>
          </a:p>
        </p:txBody>
      </p:sp>
      <p:pic>
        <p:nvPicPr>
          <p:cNvPr id="2050" name="Picture 2" descr="Simplified example illustrating a hierarchical CNN architecture trained...  | Download Scientific Diagram">
            <a:extLst>
              <a:ext uri="{FF2B5EF4-FFF2-40B4-BE49-F238E27FC236}">
                <a16:creationId xmlns:a16="http://schemas.microsoft.com/office/drawing/2014/main" id="{61AF6FF7-703C-9654-5072-A26BB105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4" y="1272245"/>
            <a:ext cx="6716783" cy="53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4002012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Composition of convolutional layers allows these models to learn increasingly complex visual features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Biological vision systems do this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35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Visualising Deep Representations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39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315083"/>
            <a:ext cx="4002012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93216-6124-FDF7-294F-5F09FB55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4" y="2315083"/>
            <a:ext cx="5852253" cy="3573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88914-A4FE-754F-379B-BDA72938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956" y="3799780"/>
            <a:ext cx="5106841" cy="1393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C15736-946F-38D7-5A57-B1BC6056FC2F}"/>
              </a:ext>
            </a:extLst>
          </p:cNvPr>
          <p:cNvSpPr txBox="1"/>
          <p:nvPr/>
        </p:nvSpPr>
        <p:spPr>
          <a:xfrm>
            <a:off x="733331" y="6411488"/>
            <a:ext cx="10393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Classifcation</a:t>
            </a:r>
            <a:r>
              <a:rPr lang="en-GB" sz="1200" dirty="0"/>
              <a:t> and Morphological Analysis of Vector Mosquitoes using Deep Convolutional Neural Networks, Park et al. 2020, Nature Scientific Reports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43313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The following slides are reusing some of the content from the Stanford CS230 and CS231n class: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  <a:hlinkClick r:id="rId3"/>
              </a:rPr>
              <a:t>https://stanford.edu/~shervine/teaching/cs-230/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  <a:hlinkClick r:id="rId4"/>
              </a:rPr>
              <a:t>https://cs231n.github.io/convolutional-networks/</a:t>
            </a: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Some content is also reused from the CS230 Stanford course slides created by Andrew Ng, available at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  <a:hlinkClick r:id="rId5"/>
              </a:rPr>
              <a:t>https://cs230.stanford.edu/syllabus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Disclaimer/Acknowledgment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6031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CNN architectures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40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8234704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CNN architectures are effectively a combination of the previous building blocks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This is largely an engineering problem</a:t>
            </a:r>
          </a:p>
          <a:p>
            <a:pPr marL="1028700" lvl="1" indent="-342900">
              <a:spcBef>
                <a:spcPts val="2000"/>
              </a:spcBef>
            </a:pPr>
            <a:endParaRPr lang="en-GB" dirty="0"/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Architectures are often effective across diverse domains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99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LeNet-5 (1998)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41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76144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Designed for handwritten digit recognition (MNIST)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60k parameters</a:t>
            </a:r>
          </a:p>
        </p:txBody>
      </p:sp>
      <p:pic>
        <p:nvPicPr>
          <p:cNvPr id="3074" name="Picture 2" descr="1lvvWF48t7cyRWqct13eU0w">
            <a:extLst>
              <a:ext uri="{FF2B5EF4-FFF2-40B4-BE49-F238E27FC236}">
                <a16:creationId xmlns:a16="http://schemas.microsoft.com/office/drawing/2014/main" id="{C4FEF5E4-E69A-3071-ABAF-90F2FFB2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43" y="3661040"/>
            <a:ext cx="9071113" cy="27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11F60-84A2-F13B-769E-CF20FC82601C}"/>
              </a:ext>
            </a:extLst>
          </p:cNvPr>
          <p:cNvSpPr txBox="1"/>
          <p:nvPr/>
        </p:nvSpPr>
        <p:spPr>
          <a:xfrm>
            <a:off x="238539" y="6371036"/>
            <a:ext cx="1104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LeCun, Y.,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Bengio, Y., &amp; Haffner, P. (1998). Gradient-based learning applied to document recognition.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IEEE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86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(11), 2278-2324.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51699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LeNet-5 (1998)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42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76144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1"/>
                </a:solidFill>
              </a:rPr>
              <a:t>Convolution kernels: kernel size f = 5 (5x5), stride s =1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1"/>
                </a:solidFill>
              </a:rPr>
              <a:t>Pooling layers: kernel size f = 2 (2x2), stride s = 2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4" name="Picture 2" descr="1lvvWF48t7cyRWqct13eU0w">
            <a:extLst>
              <a:ext uri="{FF2B5EF4-FFF2-40B4-BE49-F238E27FC236}">
                <a16:creationId xmlns:a16="http://schemas.microsoft.com/office/drawing/2014/main" id="{C4FEF5E4-E69A-3071-ABAF-90F2FFB2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43" y="3661040"/>
            <a:ext cx="9071113" cy="27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11F60-84A2-F13B-769E-CF20FC82601C}"/>
              </a:ext>
            </a:extLst>
          </p:cNvPr>
          <p:cNvSpPr txBox="1"/>
          <p:nvPr/>
        </p:nvSpPr>
        <p:spPr>
          <a:xfrm>
            <a:off x="238539" y="6371036"/>
            <a:ext cx="11049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LeCun, Y.,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Bengio, Y., &amp; Haffner, P. (1998). Gradient-based learning applied to document recognition.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IEEE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86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(11), 2278-2324.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141939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150B79-493C-5EC9-BBF3-324C629A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22" y="1801662"/>
            <a:ext cx="8662483" cy="456937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AlexNet</a:t>
            </a:r>
            <a:r>
              <a:rPr lang="en-NZ" b="0" dirty="0">
                <a:solidFill>
                  <a:schemeClr val="tx1"/>
                </a:solidFill>
              </a:rPr>
              <a:t> (2012)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43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DD1B-9822-E92C-F902-82939F42C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2677585" cy="440639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Run on two GPUs due to memory constraints </a:t>
            </a:r>
          </a:p>
          <a:p>
            <a:pPr>
              <a:spcBef>
                <a:spcPts val="2000"/>
              </a:spcBef>
            </a:pPr>
            <a:endParaRPr lang="en-NZ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r>
              <a:rPr lang="en-NZ" dirty="0">
                <a:solidFill>
                  <a:schemeClr val="tx1"/>
                </a:solidFill>
              </a:rPr>
              <a:t>60 million parameters</a:t>
            </a:r>
          </a:p>
          <a:p>
            <a:pPr>
              <a:spcBef>
                <a:spcPts val="2000"/>
              </a:spcBef>
            </a:pPr>
            <a:endParaRPr lang="en-NZ" dirty="0">
              <a:solidFill>
                <a:schemeClr val="tx1"/>
              </a:solidFill>
            </a:endParaRP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11F60-84A2-F13B-769E-CF20FC82601C}"/>
              </a:ext>
            </a:extLst>
          </p:cNvPr>
          <p:cNvSpPr txBox="1"/>
          <p:nvPr/>
        </p:nvSpPr>
        <p:spPr>
          <a:xfrm>
            <a:off x="238538" y="6371036"/>
            <a:ext cx="12191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Krizhevsky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Sutskever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I., &amp; Hinton, G. E. (2012).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Imagenet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classification with deep convolutional neural networks.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25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80453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AlexNet</a:t>
            </a:r>
            <a:r>
              <a:rPr lang="en-NZ" b="0" dirty="0">
                <a:solidFill>
                  <a:schemeClr val="tx1"/>
                </a:solidFill>
              </a:rPr>
              <a:t> (2012)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44</a:t>
            </a:fld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11F60-84A2-F13B-769E-CF20FC82601C}"/>
              </a:ext>
            </a:extLst>
          </p:cNvPr>
          <p:cNvSpPr txBox="1"/>
          <p:nvPr/>
        </p:nvSpPr>
        <p:spPr>
          <a:xfrm>
            <a:off x="238538" y="6371036"/>
            <a:ext cx="12191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Krizhevsky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Sutskever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I., &amp; Hinton, G. E. (2012). </a:t>
            </a:r>
            <a:r>
              <a:rPr lang="en-GB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Imagenet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classification with deep convolutional neural networks.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25</a:t>
            </a:r>
            <a:r>
              <a:rPr lang="en-GB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NZ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53A73D-1FA7-F2D1-D458-F42D2C12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7" y="1933886"/>
            <a:ext cx="9909957" cy="44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69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ImageNet Classification 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45</a:t>
            </a:fld>
            <a:endParaRPr lang="en-NZ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C042B1-9CF0-FF94-475B-660153624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9605157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Competition to achieve the highest accuracy on a visual classification dataset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&gt;1m images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1000 classes</a:t>
            </a:r>
          </a:p>
        </p:txBody>
      </p:sp>
      <p:pic>
        <p:nvPicPr>
          <p:cNvPr id="5124" name="Picture 4" descr="ImageNet Dataset | Papers With Code">
            <a:extLst>
              <a:ext uri="{FF2B5EF4-FFF2-40B4-BE49-F238E27FC236}">
                <a16:creationId xmlns:a16="http://schemas.microsoft.com/office/drawing/2014/main" id="{920D7D56-C488-CBA1-EAB6-AD25F712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07" y="2964483"/>
            <a:ext cx="3756991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5D934-24B1-5BF6-C22B-F21D4BC6E6B5}"/>
              </a:ext>
            </a:extLst>
          </p:cNvPr>
          <p:cNvSpPr txBox="1"/>
          <p:nvPr/>
        </p:nvSpPr>
        <p:spPr>
          <a:xfrm>
            <a:off x="903816" y="64444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/>
              <a:t>https://image-net.org/challenges/LSVRC/</a:t>
            </a:r>
          </a:p>
        </p:txBody>
      </p:sp>
    </p:spTree>
    <p:extLst>
      <p:ext uri="{BB962C8B-B14F-4D97-AF65-F5344CB8AC3E}">
        <p14:creationId xmlns:p14="http://schemas.microsoft.com/office/powerpoint/2010/main" val="255531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ImageNet Classification 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46</a:t>
            </a:fld>
            <a:endParaRPr lang="en-N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4DAC58-3271-28B2-7B3C-29AEF84E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24" y="2181657"/>
            <a:ext cx="8064776" cy="43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AEFE-6DA7-1D90-A9C4-B93D613DC8FA}"/>
              </a:ext>
            </a:extLst>
          </p:cNvPr>
          <p:cNvSpPr txBox="1"/>
          <p:nvPr/>
        </p:nvSpPr>
        <p:spPr>
          <a:xfrm>
            <a:off x="689113" y="6461770"/>
            <a:ext cx="10664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/>
              <a:t>https://medium.com/appyhigh-technology-blog/convolutional-neural-networks-a-brief-history-of-their-evolution-ee3405568597</a:t>
            </a:r>
          </a:p>
        </p:txBody>
      </p:sp>
    </p:spTree>
    <p:extLst>
      <p:ext uri="{BB962C8B-B14F-4D97-AF65-F5344CB8AC3E}">
        <p14:creationId xmlns:p14="http://schemas.microsoft.com/office/powerpoint/2010/main" val="828113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VGGNet</a:t>
            </a:r>
            <a:r>
              <a:rPr lang="en-NZ" b="0" dirty="0">
                <a:solidFill>
                  <a:schemeClr val="tx1"/>
                </a:solidFill>
              </a:rPr>
              <a:t> (2014)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47</a:t>
            </a:fld>
            <a:endParaRPr lang="en-NZ" dirty="0"/>
          </a:p>
        </p:txBody>
      </p:sp>
      <p:pic>
        <p:nvPicPr>
          <p:cNvPr id="6146" name="Picture 2" descr="Two sample CNN architecture: AlexNet and VGG16 | Download Scientific Diagram">
            <a:extLst>
              <a:ext uri="{FF2B5EF4-FFF2-40B4-BE49-F238E27FC236}">
                <a16:creationId xmlns:a16="http://schemas.microsoft.com/office/drawing/2014/main" id="{CF02B8E0-7A88-A90D-8D71-9F23F10C9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24" y="2545566"/>
            <a:ext cx="6024563" cy="33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3999488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Small filters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Stack of small filters have the same effect than one larger one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More layers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More non-linearities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More abstract feature representations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208AF-FC06-18E4-661E-5C596364AEC7}"/>
              </a:ext>
            </a:extLst>
          </p:cNvPr>
          <p:cNvSpPr txBox="1"/>
          <p:nvPr/>
        </p:nvSpPr>
        <p:spPr>
          <a:xfrm>
            <a:off x="903817" y="6125867"/>
            <a:ext cx="8968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</a:pPr>
            <a:r>
              <a:rPr lang="en-GB" sz="2400" dirty="0">
                <a:solidFill>
                  <a:schemeClr val="tx1"/>
                </a:solidFill>
              </a:rPr>
              <a:t>However, adding more layers than this would hurt performance… </a:t>
            </a:r>
          </a:p>
        </p:txBody>
      </p:sp>
    </p:spTree>
    <p:extLst>
      <p:ext uri="{BB962C8B-B14F-4D97-AF65-F5344CB8AC3E}">
        <p14:creationId xmlns:p14="http://schemas.microsoft.com/office/powerpoint/2010/main" val="2581891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ResNet</a:t>
            </a:r>
            <a:r>
              <a:rPr lang="en-NZ" b="0" dirty="0">
                <a:solidFill>
                  <a:schemeClr val="tx1"/>
                </a:solidFill>
              </a:rPr>
              <a:t> (2015)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48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3"/>
            <a:ext cx="3999488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C53D7-C631-F384-4ED4-121EAED9A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50838"/>
            <a:ext cx="8718627" cy="43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ResNet</a:t>
            </a:r>
            <a:r>
              <a:rPr lang="en-NZ" b="0" dirty="0">
                <a:solidFill>
                  <a:schemeClr val="tx1"/>
                </a:solidFill>
              </a:rPr>
              <a:t> (2015)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49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6596913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Main novelty: residual connections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Architecture consists of residual blocks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B882F-894C-433A-C65E-B92FAB2F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17" y="1479660"/>
            <a:ext cx="4477567" cy="44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5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Background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Convolution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components: convolutional layers, pooling layers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architectures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28673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ResNet</a:t>
            </a:r>
            <a:r>
              <a:rPr lang="en-NZ" b="0" dirty="0">
                <a:solidFill>
                  <a:schemeClr val="tx1"/>
                </a:solidFill>
              </a:rPr>
              <a:t> (2015)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50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6928219" cy="4406391"/>
          </a:xfrm>
        </p:spPr>
        <p:txBody>
          <a:bodyPr>
            <a:normAutofit fontScale="92500"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Why? Deeper networks!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Training deep networks is hard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Vanishing gradient problem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Composition of many functions is difficult to optimise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Residual blocks offer a skip/shortcut</a:t>
            </a:r>
          </a:p>
          <a:p>
            <a:pPr marL="1028700" lvl="1" indent="-342900">
              <a:spcBef>
                <a:spcPts val="2000"/>
              </a:spcBef>
            </a:pPr>
            <a:r>
              <a:rPr lang="en-GB" dirty="0"/>
              <a:t>We only need to learn deviation from the identity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Commonly used in most deep architectures</a:t>
            </a:r>
          </a:p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B882F-894C-433A-C65E-B92FAB2F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17" y="1479660"/>
            <a:ext cx="4477567" cy="44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4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CNN architectures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 err="1">
                <a:solidFill>
                  <a:schemeClr val="tx1"/>
                </a:solidFill>
              </a:rPr>
              <a:t>ResNet</a:t>
            </a:r>
            <a:r>
              <a:rPr lang="en-NZ" b="0" dirty="0">
                <a:solidFill>
                  <a:schemeClr val="tx1"/>
                </a:solidFill>
              </a:rPr>
              <a:t> (2015)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51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6928219" cy="4406391"/>
          </a:xfrm>
        </p:spPr>
        <p:txBody>
          <a:bodyPr>
            <a:normAutofit/>
          </a:bodyPr>
          <a:lstStyle/>
          <a:p>
            <a:pPr marL="1028700" lvl="1" indent="-342900"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170" name="Picture 2" descr="Resnet Architecture Explained. In their 2015 publication “Deep… | by  Siddhesh Bangar | Medium">
            <a:extLst>
              <a:ext uri="{FF2B5EF4-FFF2-40B4-BE49-F238E27FC236}">
                <a16:creationId xmlns:a16="http://schemas.microsoft.com/office/drawing/2014/main" id="{6BBF8EAE-18F9-6376-50D6-B6C05DA3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44" y="2235308"/>
            <a:ext cx="6433516" cy="450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57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Vision Transformer Explained | Papers With Code">
            <a:extLst>
              <a:ext uri="{FF2B5EF4-FFF2-40B4-BE49-F238E27FC236}">
                <a16:creationId xmlns:a16="http://schemas.microsoft.com/office/drawing/2014/main" id="{8F19FEB9-F63A-AC97-91B1-A22901BEC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4"/>
          <a:stretch/>
        </p:blipFill>
        <p:spPr bwMode="auto">
          <a:xfrm>
            <a:off x="5553075" y="2112077"/>
            <a:ext cx="6115050" cy="40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7" y="1275516"/>
            <a:ext cx="9198125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Vision Transformers (2020)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52</a:t>
            </a:fld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B86F-E730-FE5A-3718-53F013C00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6" y="2315083"/>
            <a:ext cx="5017149" cy="440639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Not a CNN: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Original implementation avoids convolutions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Attention and positional encoding allows interactions across entire image, without needing to build a receptive field like CNNs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71E1E-B904-B085-AF49-FFE798D3B3AD}"/>
              </a:ext>
            </a:extLst>
          </p:cNvPr>
          <p:cNvSpPr txBox="1"/>
          <p:nvPr/>
        </p:nvSpPr>
        <p:spPr>
          <a:xfrm>
            <a:off x="903816" y="6330948"/>
            <a:ext cx="10196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Dosovitskiy</a:t>
            </a:r>
            <a:r>
              <a:rPr lang="en-NZ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Beyer, L., Kolesnikov, A., </a:t>
            </a:r>
            <a:r>
              <a:rPr lang="en-NZ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Weissenborn</a:t>
            </a:r>
            <a:r>
              <a:rPr lang="en-NZ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Zhai, X., </a:t>
            </a:r>
            <a:r>
              <a:rPr lang="en-NZ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Unterthiner</a:t>
            </a:r>
            <a:r>
              <a:rPr lang="en-NZ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T., ... &amp; </a:t>
            </a:r>
            <a:r>
              <a:rPr lang="en-NZ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Houlsby</a:t>
            </a:r>
            <a:r>
              <a:rPr lang="en-NZ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N. (2020). An image is worth 16x16 words: Transformers for image recognition at scale. </a:t>
            </a:r>
            <a:r>
              <a:rPr lang="en-NZ" sz="12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NZ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arXiv:2010.11929</a:t>
            </a:r>
            <a:r>
              <a:rPr lang="en-NZ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11607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endParaRPr lang="en-NZ" sz="2800" b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b="1" i="1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Convolution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components: convolutional layers, pooling layers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NZ" dirty="0">
                <a:solidFill>
                  <a:schemeClr val="tx1"/>
                </a:solidFill>
              </a:rPr>
              <a:t>CNN architectures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48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Neural networks usually take a vector of values as input</a:t>
            </a:r>
          </a:p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A digital image is generally represented as a 2D Matrix of pixels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Images as vectors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E15F6-05E3-971B-A895-9D7635F1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7" y="3738228"/>
            <a:ext cx="4234185" cy="2618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BEA45-1A20-8EB0-F857-1FBE5F1B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1696" y="1761849"/>
            <a:ext cx="804208" cy="39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dirty="0">
                <a:solidFill>
                  <a:schemeClr val="tx1"/>
                </a:solidFill>
              </a:rPr>
              <a:t>Why not just flatten an image into a vector, and use traditional NNs (with fully connected linear layers) to process an image?</a:t>
            </a:r>
          </a:p>
          <a:p>
            <a:pPr>
              <a:spcBef>
                <a:spcPts val="2000"/>
              </a:spcBef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Fully connected layers?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8</a:t>
            </a:fld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7EA4C-A0EF-B918-2057-8517B743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245" y="3179930"/>
            <a:ext cx="4750006" cy="31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B28BA40-5239-4A66-B428-4D0A4271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r="91086"/>
          <a:stretch/>
        </p:blipFill>
        <p:spPr>
          <a:xfrm>
            <a:off x="1" y="0"/>
            <a:ext cx="12191999" cy="1009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601F-BBA4-4646-B6D1-9EDAD788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18" y="119231"/>
            <a:ext cx="10703979" cy="836561"/>
          </a:xfrm>
        </p:spPr>
        <p:txBody>
          <a:bodyPr>
            <a:normAutofit/>
          </a:bodyPr>
          <a:lstStyle/>
          <a:p>
            <a:r>
              <a:rPr lang="en-NZ" sz="2800" b="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CCC4-A249-4D45-8367-84FA58FA6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7" y="2315084"/>
            <a:ext cx="10361214" cy="3692435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Problem 1: The number of parameters would go quickly: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 512x512x3 image has 800k values</a:t>
            </a:r>
            <a:endParaRPr lang="en-GB" dirty="0"/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 linear layer mapping from 800k input neurons to 800k hidden neurons would have 640 billion parameters (more than GPT-4?)</a:t>
            </a:r>
          </a:p>
          <a:p>
            <a:pPr marL="1143000" lvl="1" indent="-457200">
              <a:spcBef>
                <a:spcPts val="2000"/>
              </a:spcBef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8A4915F-F73E-43EF-8D24-F732C610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1" y="0"/>
            <a:ext cx="3053479" cy="10093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16FFE3-56AD-49EE-ABBE-A4CCEEDD8AF9}"/>
              </a:ext>
            </a:extLst>
          </p:cNvPr>
          <p:cNvSpPr txBox="1">
            <a:spLocks/>
          </p:cNvSpPr>
          <p:nvPr/>
        </p:nvSpPr>
        <p:spPr>
          <a:xfrm>
            <a:off x="903818" y="1275516"/>
            <a:ext cx="6542012" cy="83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NZ" b="0" dirty="0">
                <a:solidFill>
                  <a:schemeClr val="tx1"/>
                </a:solidFill>
              </a:rPr>
              <a:t>Fully connected layers?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751D8F-4DCC-41FF-8487-079AE89B0453}"/>
              </a:ext>
            </a:extLst>
          </p:cNvPr>
          <p:cNvSpPr txBox="1">
            <a:spLocks/>
          </p:cNvSpPr>
          <p:nvPr/>
        </p:nvSpPr>
        <p:spPr>
          <a:xfrm>
            <a:off x="6617753" y="2315083"/>
            <a:ext cx="4501603" cy="36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Verdan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0"/>
              </a:spcBef>
              <a:buFont typeface="+mj-lt"/>
              <a:buAutoNum type="arabicPeriod" startAt="3"/>
            </a:pP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B36E-42B3-C271-03EC-D2A65BF57D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FCFAF3-43A7-46A6-B73E-854AB0313EC5}" type="slidenum">
              <a:rPr lang="en-NZ" smtClean="0"/>
              <a:pPr/>
              <a:t>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56363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18897</TotalTime>
  <Words>1681</Words>
  <Application>Microsoft Office PowerPoint</Application>
  <PresentationFormat>Widescreen</PresentationFormat>
  <Paragraphs>344</Paragraphs>
  <Slides>52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Verdana</vt:lpstr>
      <vt:lpstr>Office Theme</vt:lpstr>
      <vt:lpstr>Computer Vision  COMPSCI 760  2024 Semester 1</vt:lpstr>
      <vt:lpstr>Plan</vt:lpstr>
      <vt:lpstr>PowerPoint Presentation</vt:lpstr>
      <vt:lpstr>Background</vt:lpstr>
      <vt:lpstr>PowerPoint Presentation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PowerPoint Presentation</vt:lpstr>
      <vt:lpstr>Convolutional Layers</vt:lpstr>
      <vt:lpstr>Convolutional Layers</vt:lpstr>
      <vt:lpstr>Convolutional Layers</vt:lpstr>
      <vt:lpstr>Convolutional Layers</vt:lpstr>
      <vt:lpstr>Convolutional Layers</vt:lpstr>
      <vt:lpstr>Pooling Layers</vt:lpstr>
      <vt:lpstr>Pooling Layers</vt:lpstr>
      <vt:lpstr>Pooling Layers</vt:lpstr>
      <vt:lpstr>Linear Layers</vt:lpstr>
      <vt:lpstr>CNNs</vt:lpstr>
      <vt:lpstr>PowerPoint Presentation</vt:lpstr>
      <vt:lpstr>CNNs</vt:lpstr>
      <vt:lpstr>CNNs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Extreme Event Detection  Olivier Graffeuille under supervision of Yun Sing Koh Joerg Wicker Moritz Lehmann</dc:title>
  <dc:creator>Olivier Graffeuille</dc:creator>
  <cp:lastModifiedBy>oli g</cp:lastModifiedBy>
  <cp:revision>81</cp:revision>
  <dcterms:created xsi:type="dcterms:W3CDTF">2021-09-15T01:44:03Z</dcterms:created>
  <dcterms:modified xsi:type="dcterms:W3CDTF">2024-04-14T12:45:50Z</dcterms:modified>
</cp:coreProperties>
</file>